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ạm Vỹ" initials="PV" lastIdx="3" clrIdx="0">
    <p:extLst>
      <p:ext uri="{19B8F6BF-5375-455C-9EA6-DF929625EA0E}">
        <p15:presenceInfo xmlns:p15="http://schemas.microsoft.com/office/powerpoint/2012/main" userId="9779ab4ee51db4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hamg\Desktop\DATA\1)%20THE%20FORAGE\1\Cleaned_Data&amp;Top5_Categor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hamg\Desktop\DATA\1)%20THE%20FORAGE\1\Cleaned_Data&amp;Top5_Categor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Top</a:t>
            </a:r>
            <a:r>
              <a:rPr lang="en-US" sz="2800" baseline="0" dirty="0"/>
              <a:t> 5 Categories by aggregate "Popularity" score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'Cleaned_Data&amp;Top5_Category'!$I$2:$I$6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'Cleaned_Data&amp;Top5_Category'!$J$2:$J$6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E-4834-B090-54FA47A3DD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6248656"/>
        <c:axId val="476249072"/>
      </c:barChart>
      <c:catAx>
        <c:axId val="4762486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249072"/>
        <c:crosses val="autoZero"/>
        <c:auto val="0"/>
        <c:lblAlgn val="ctr"/>
        <c:lblOffset val="100"/>
        <c:tickLblSkip val="1"/>
        <c:noMultiLvlLbl val="0"/>
      </c:catAx>
      <c:valAx>
        <c:axId val="47624907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Aggregate "Popularity" score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248656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Popularity percantage shape from top 5 categpries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7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6A-450A-B12C-4D31FCDF25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6A-450A-B12C-4D31FCDF25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6A-450A-B12C-4D31FCDF25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D6A-450A-B12C-4D31FCDF25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D6A-450A-B12C-4D31FCDF25E6}"/>
              </c:ext>
            </c:extLst>
          </c:dPt>
          <c:dLbls>
            <c:dLbl>
              <c:idx val="0"/>
              <c:layout>
                <c:manualLayout>
                  <c:x val="6.4996502158584213E-2"/>
                  <c:y val="5.3107000098648209E-2"/>
                </c:manualLayout>
              </c:layout>
              <c:tx>
                <c:rich>
                  <a:bodyPr/>
                  <a:lstStyle/>
                  <a:p>
                    <a:fld id="{25DA4A71-F9F4-45CB-8A7E-20D53724E495}" type="CATEGORYNAME">
                      <a:rPr lang="en-US" sz="2000">
                        <a:solidFill>
                          <a:sysClr val="windowText" lastClr="000000"/>
                        </a:solidFill>
                      </a:rPr>
                      <a:pPr/>
                      <a:t>[CATEGORY NAME]</a:t>
                    </a:fld>
                    <a:r>
                      <a:rPr lang="en-US" sz="2000" baseline="0">
                        <a:solidFill>
                          <a:sysClr val="windowText" lastClr="000000"/>
                        </a:solidFill>
                      </a:rPr>
                      <a:t>
</a:t>
                    </a:r>
                    <a:fld id="{4AD19460-E9E8-46BA-8B6A-A08AD4C41552}" type="PERCENTAGE">
                      <a:rPr lang="en-US" sz="2000" baseline="0">
                        <a:solidFill>
                          <a:sysClr val="windowText" lastClr="000000"/>
                        </a:solidFill>
                      </a:rPr>
                      <a:pPr/>
                      <a:t>[PERCENTAGE]</a:t>
                    </a:fld>
                    <a:endParaRPr lang="en-US" sz="2000" baseline="0">
                      <a:solidFill>
                        <a:sysClr val="windowText" lastClr="000000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D6A-450A-B12C-4D31FCDF25E6}"/>
                </c:ext>
              </c:extLst>
            </c:dLbl>
            <c:dLbl>
              <c:idx val="4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AD6A-450A-B12C-4D31FCDF25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'Cleaned_Data&amp;Top5_Category'!$I$2:$I$6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'Cleaned_Data&amp;Top5_Category'!$J$2:$J$6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D6A-450A-B12C-4D31FCDF25E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105866" y="1658502"/>
            <a:ext cx="66294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ANALYSIS</a:t>
            </a:r>
          </a:p>
          <a:p>
            <a:r>
              <a:rPr lang="en-US" sz="2500" dirty="0" smtClean="0"/>
              <a:t>Animals and science are the two most popular categories of content, showing that people enjoy “real-life” and “factial” content the most</a:t>
            </a:r>
          </a:p>
          <a:p>
            <a:endParaRPr lang="en-US" sz="2500" dirty="0"/>
          </a:p>
          <a:p>
            <a:r>
              <a:rPr lang="en-US" sz="2500" dirty="0" smtClean="0"/>
              <a:t>INSIGHT</a:t>
            </a:r>
          </a:p>
          <a:p>
            <a:r>
              <a:rPr lang="en-US" sz="2500" dirty="0" smtClean="0"/>
              <a:t>Food is a common theme with the top 5 categories with “Healthy eating” ranking the highest. This may give an indication to the audience within your user base. You could use this insight to create a campain and work with healthy eating brands to boost user engagament</a:t>
            </a:r>
          </a:p>
          <a:p>
            <a:endParaRPr lang="en-US" sz="2500" dirty="0"/>
          </a:p>
          <a:p>
            <a:r>
              <a:rPr lang="en-US" sz="2500" dirty="0" smtClean="0"/>
              <a:t>NEXT STEPS</a:t>
            </a:r>
          </a:p>
          <a:p>
            <a:r>
              <a:rPr lang="en-US" sz="2500" dirty="0" smtClean="0"/>
              <a:t>This ad-hoc analysis is insightful, but it’s time to take this analysis into large scale production for real-time understanding of your business. We can show you how to do this.</a:t>
            </a:r>
            <a:endParaRPr lang="en-US" sz="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22918" y="3356343"/>
            <a:ext cx="62353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Social Buzz is a fast growing technology unicorn that need to adapt quickly to it’s global scale. Accenture has begun a 2 months POC focusing on these task: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An audit of Social Buzz’s big data practice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Recommendations for a successful IPO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Analysis to find Social Buzz’s top 5 most popular catogories of content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1077" y="5482217"/>
            <a:ext cx="67056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OVER </a:t>
            </a:r>
            <a:r>
              <a:rPr lang="en-US" sz="3600" u="sng" dirty="0" smtClean="0">
                <a:solidFill>
                  <a:schemeClr val="bg1"/>
                </a:solidFill>
              </a:rPr>
              <a:t>100000</a:t>
            </a:r>
            <a:r>
              <a:rPr lang="en-US" sz="3600" dirty="0" smtClean="0">
                <a:solidFill>
                  <a:schemeClr val="bg1"/>
                </a:solidFill>
              </a:rPr>
              <a:t> posts per day</a:t>
            </a:r>
          </a:p>
          <a:p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u="sng" dirty="0" smtClean="0">
                <a:solidFill>
                  <a:schemeClr val="bg1"/>
                </a:solidFill>
              </a:rPr>
              <a:t>36,500,000 </a:t>
            </a:r>
            <a:r>
              <a:rPr lang="en-US" sz="3600" dirty="0" smtClean="0">
                <a:solidFill>
                  <a:schemeClr val="bg1"/>
                </a:solidFill>
              </a:rPr>
              <a:t>pieces of content per year!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101380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173200" y="1451169"/>
            <a:ext cx="3352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Andrew </a:t>
            </a:r>
            <a:r>
              <a:rPr lang="en-US" sz="2000" b="1" dirty="0" smtClean="0"/>
              <a:t>Fleming</a:t>
            </a:r>
          </a:p>
          <a:p>
            <a:r>
              <a:rPr lang="en-US" dirty="0" smtClean="0"/>
              <a:t>Chief Technology Architect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24808" y="693113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3" name="TextBox 32"/>
          <p:cNvSpPr txBox="1"/>
          <p:nvPr/>
        </p:nvSpPr>
        <p:spPr>
          <a:xfrm>
            <a:off x="14293092" y="4315409"/>
            <a:ext cx="3352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Marcus Rompton</a:t>
            </a:r>
          </a:p>
          <a:p>
            <a:r>
              <a:rPr lang="en-US" dirty="0" smtClean="0"/>
              <a:t>Senior Principle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4287503" y="7179649"/>
            <a:ext cx="3352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Vy</a:t>
            </a:r>
          </a:p>
          <a:p>
            <a:r>
              <a:rPr lang="en-US" dirty="0" smtClean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131822" y="1254114"/>
            <a:ext cx="2699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Data Understanding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843910" y="2728241"/>
            <a:ext cx="2699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Data Cleaning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75673" y="4296198"/>
            <a:ext cx="2699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Data Modeling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318025" y="5765729"/>
            <a:ext cx="2699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Data Analysis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289504" y="7363836"/>
            <a:ext cx="2699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Uncover Insights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23715" y="5143500"/>
            <a:ext cx="59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16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8462999" y="5153055"/>
            <a:ext cx="1138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1897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7550718" y="5582798"/>
            <a:ext cx="29717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REACTIONS </a:t>
            </a:r>
            <a:r>
              <a:rPr lang="en-US" sz="2000" dirty="0" smtClean="0"/>
              <a:t>TO ‘ANIMAL’ POSTS</a:t>
            </a:r>
          </a:p>
          <a:p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317975" y="5690519"/>
            <a:ext cx="1882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UNIQUE CATEGORIES 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12873074" y="4567135"/>
            <a:ext cx="2971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JANUARY</a:t>
            </a:r>
          </a:p>
          <a:p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12742597" y="5582798"/>
            <a:ext cx="29717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MONTH WITH MOST POSTS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 title="dfgdfg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256977"/>
              </p:ext>
            </p:extLst>
          </p:nvPr>
        </p:nvGraphicFramePr>
        <p:xfrm>
          <a:off x="4524919" y="1485901"/>
          <a:ext cx="11990327" cy="7561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7057959"/>
              </p:ext>
            </p:extLst>
          </p:nvPr>
        </p:nvGraphicFramePr>
        <p:xfrm>
          <a:off x="4684757" y="2086902"/>
          <a:ext cx="10955328" cy="6801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319</Words>
  <Application>Microsoft Office PowerPoint</Application>
  <PresentationFormat>Custom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Phạm Vỹ</cp:lastModifiedBy>
  <cp:revision>20</cp:revision>
  <dcterms:created xsi:type="dcterms:W3CDTF">2006-08-16T00:00:00Z</dcterms:created>
  <dcterms:modified xsi:type="dcterms:W3CDTF">2023-03-07T05:12:08Z</dcterms:modified>
  <dc:identifier>DAEhDyfaYKE</dc:identifier>
</cp:coreProperties>
</file>